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95" r:id="rId4"/>
    <p:sldId id="257" r:id="rId5"/>
    <p:sldId id="258" r:id="rId6"/>
    <p:sldId id="259" r:id="rId7"/>
    <p:sldId id="260" r:id="rId8"/>
    <p:sldId id="310" r:id="rId9"/>
    <p:sldId id="311" r:id="rId10"/>
    <p:sldId id="312" r:id="rId11"/>
    <p:sldId id="261" r:id="rId12"/>
    <p:sldId id="262" r:id="rId13"/>
    <p:sldId id="263" r:id="rId14"/>
    <p:sldId id="264" r:id="rId15"/>
    <p:sldId id="265" r:id="rId16"/>
    <p:sldId id="298" r:id="rId17"/>
    <p:sldId id="266" r:id="rId18"/>
    <p:sldId id="267" r:id="rId19"/>
    <p:sldId id="268" r:id="rId20"/>
    <p:sldId id="271" r:id="rId21"/>
    <p:sldId id="276" r:id="rId22"/>
    <p:sldId id="290" r:id="rId23"/>
    <p:sldId id="291" r:id="rId24"/>
    <p:sldId id="272" r:id="rId25"/>
    <p:sldId id="286" r:id="rId26"/>
    <p:sldId id="270" r:id="rId27"/>
    <p:sldId id="269" r:id="rId28"/>
    <p:sldId id="275" r:id="rId29"/>
    <p:sldId id="277" r:id="rId30"/>
    <p:sldId id="274" r:id="rId31"/>
    <p:sldId id="281" r:id="rId32"/>
    <p:sldId id="303" r:id="rId33"/>
    <p:sldId id="287" r:id="rId34"/>
    <p:sldId id="273" r:id="rId35"/>
    <p:sldId id="292" r:id="rId36"/>
    <p:sldId id="288" r:id="rId37"/>
    <p:sldId id="279" r:id="rId38"/>
    <p:sldId id="282" r:id="rId39"/>
    <p:sldId id="293" r:id="rId40"/>
    <p:sldId id="289" r:id="rId41"/>
    <p:sldId id="285" r:id="rId42"/>
    <p:sldId id="283" r:id="rId43"/>
    <p:sldId id="284" r:id="rId44"/>
    <p:sldId id="297" r:id="rId45"/>
    <p:sldId id="302" r:id="rId46"/>
    <p:sldId id="299" r:id="rId47"/>
    <p:sldId id="301" r:id="rId48"/>
    <p:sldId id="294" r:id="rId49"/>
    <p:sldId id="305" r:id="rId50"/>
    <p:sldId id="306" r:id="rId51"/>
    <p:sldId id="307" r:id="rId52"/>
    <p:sldId id="308" r:id="rId53"/>
    <p:sldId id="309" r:id="rId54"/>
    <p:sldId id="304" r:id="rId55"/>
    <p:sldId id="314" r:id="rId56"/>
    <p:sldId id="315" r:id="rId57"/>
    <p:sldId id="316" r:id="rId58"/>
    <p:sldId id="318" r:id="rId59"/>
    <p:sldId id="313" r:id="rId60"/>
    <p:sldId id="31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73"/>
    <p:restoredTop sz="94664"/>
  </p:normalViewPr>
  <p:slideViewPr>
    <p:cSldViewPr snapToGrid="0">
      <p:cViewPr>
        <p:scale>
          <a:sx n="75" d="100"/>
          <a:sy n="75" d="100"/>
        </p:scale>
        <p:origin x="8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4595-DE1E-06D4-0FAA-007162078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3AD11-E234-1C5A-8F69-0E9130ED4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EC575-A191-9324-7907-7BC727B7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D2519-45CE-842E-905A-69707CD2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1D4DA-FE7A-E506-9B60-20C15FF5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DB95-290D-EB9A-D00C-D9C84AD8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7FB14-2E36-F77B-23D8-1B26EF8F7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02670-5DC6-83A2-EC09-4C9063D0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17AA1-3321-58F6-2029-4DB76245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9F873-3014-0178-900C-971D01DD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551C9-73A3-79C6-D8BF-D3A5EE540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F10E4-D35A-04DF-F707-2483C0D84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46657-440A-1B58-737F-915AB58BB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C9724-8A4A-0EA2-DF52-3D8203EF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14346-86BF-C19B-D9DA-F63B7505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1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F284-36AE-302C-752D-14E54B42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74BB-2A4F-03DD-609B-734D09B9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F4C82-ED00-8A72-78F8-09DAEA41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02956-D6ED-F981-1A5E-39E68843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1F856-E949-EFFF-B38D-17B892C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29AA-1E07-897B-5E03-FD2EA2A2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35CCB-D884-2201-C582-B4E19CE02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25930-DCD7-C74E-CE5B-1005484B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99724-0C83-85D0-CC69-C1F79B69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1C7B0-E590-7379-86C9-5BA02383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3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B57C-EC8E-56FB-D22A-75A4D6C1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A0DBB-815F-A91B-7272-7704EF016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5E631-BF9D-F1F5-D1A0-3D3E584E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2E663-B40B-AE03-ADC3-9D1DF24D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06574-72C4-1CB9-4635-F7D680D3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72928-11D7-D3BA-6635-F850BD11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4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F5DE-E14B-736F-D966-3C70F368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94250-2AA8-4A3F-8721-B2351B292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95EE4-7468-CF00-FB4A-FA05CCFD8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33F9B-F578-8259-8FD4-E36EFE673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2D7000-3CFC-81E3-179B-43A0B33C7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EEF62-9957-E4AC-A203-32440848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A1ADB-2299-AA28-2F95-26A3325D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C935E-9226-9C0E-E029-57A5ADA4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22E3-1FDE-C069-D53F-A1EEA59D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2F201-4B67-4014-9DE9-B4D8DBB9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303D2-26FB-C4E7-E041-36F480BB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C275B-E0BB-7E94-B234-3C357883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95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5854E-9FB5-7588-EC96-15845E8E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A4174-E1C5-1415-0964-DEFF64EB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7D3A9-10A7-F4FC-30B8-EF0A2864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4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A00B-A06F-426C-FCB3-F6B01FFD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2CD0-10BA-1C53-2047-AC2209220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9ECD4-0758-29EF-1C64-0B266E409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C39C5-8C7C-7D0E-A036-CECA2A2C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728C8-FFBF-F4F7-AC90-17AC4920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B2F80-53D3-3B2F-FFA3-87DB88E5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A8EE-EB96-1F72-93E6-9B7A7594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AD46AC-378B-B4D4-1AB0-F783BE659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F81D-414A-C54E-E717-624897464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285A-105A-02DD-E4E1-0BB9479E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F98F1-37B4-D90D-8485-D62EC314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90AFA-D77C-3ABC-A588-EC82F2CC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0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40C37-2E36-CD1E-337B-526F9262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C432C-289A-C841-5B9C-725F8C2B6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FF483-5B17-87BF-3D55-74FFF5CFE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4F02A-696E-FE4E-B99D-0709F3435681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F5CB4-AF59-FF0F-4E4D-AB20436F5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11A9A-27D8-AF25-EE94-1CAFF667F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793F-3FB2-064C-9D85-234C63646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0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psystats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F6CAFE-B81E-C84A-CB71-DB7956FA17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1524001" y="0"/>
            <a:ext cx="9143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C41C1-6362-EF69-6EAF-7F007C59C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An Introduction to Generalized Linear Models for MIP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3FE65-8B19-8C0A-E865-F3940AEFD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6090424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Brooke Anderson</a:t>
            </a:r>
          </a:p>
        </p:txBody>
      </p:sp>
    </p:spTree>
    <p:extLst>
      <p:ext uri="{BB962C8B-B14F-4D97-AF65-F5344CB8AC3E}">
        <p14:creationId xmlns:p14="http://schemas.microsoft.com/office/powerpoint/2010/main" val="385612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98A6-83D9-FB8E-D10F-13EB00BC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1050" cy="1325563"/>
          </a:xfrm>
        </p:spPr>
        <p:txBody>
          <a:bodyPr/>
          <a:lstStyle/>
          <a:p>
            <a:r>
              <a:rPr lang="en-US" dirty="0"/>
              <a:t>Counting CFUs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5D9602-0E58-EDFB-3BC2-AB1649D8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11" y="268287"/>
            <a:ext cx="6392452" cy="632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B8356-45BA-E333-C268-FE4C7F93E2B7}"/>
              </a:ext>
            </a:extLst>
          </p:cNvPr>
          <p:cNvSpPr txBox="1"/>
          <p:nvPr/>
        </p:nvSpPr>
        <p:spPr>
          <a:xfrm>
            <a:off x="114300" y="6243638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Quentin </a:t>
            </a:r>
            <a:r>
              <a:rPr lang="en-US" dirty="0" err="1"/>
              <a:t>Geissmann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3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5BDE9-4563-E77B-6915-00B36022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4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FC26B-B42C-CFFD-5CA3-50F453DA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E0593-4CF2-47C4-179C-B5356800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A7168-5E7F-4D05-8047-607CEC76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5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5CF62-555F-3BF4-8F9D-91AB2133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2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72A9-68D8-6E39-E1FC-91B6D90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3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A189C-33D6-B005-8E26-1EE165F5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1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122D1-367C-808D-8D35-66BDFF1D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3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33F88-57B1-6A13-AFEA-9C37033A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9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A73B2-6B1E-A4C1-7ADA-C0ED4CE9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86" y="0"/>
            <a:ext cx="11300661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6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6AD69-E37D-5224-6A63-2B4411B1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0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BEE75-8E53-86C2-DFD5-4A8DF2695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44"/>
          <a:stretch/>
        </p:blipFill>
        <p:spPr>
          <a:xfrm>
            <a:off x="1524000" y="0"/>
            <a:ext cx="914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64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BEE75-8E53-86C2-DFD5-4A8DF2695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30"/>
          <a:stretch/>
        </p:blipFill>
        <p:spPr>
          <a:xfrm>
            <a:off x="1524000" y="0"/>
            <a:ext cx="9144000" cy="42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4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BEE75-8E53-86C2-DFD5-4A8DF269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3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F3395-EB34-19A0-0315-C52DA300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03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F9B85-D03A-1736-E24B-DDB19B1C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31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0F8E5-0B90-9056-9C03-DD308E77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6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0D96C-FA43-BD58-D35C-A9C45306B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0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4DD8D-FBB5-2A3A-3243-1D51A954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7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4DF45-CD39-BEF6-9370-CBF6EB56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iteboard_2">
            <a:extLst>
              <a:ext uri="{FF2B5EF4-FFF2-40B4-BE49-F238E27FC236}">
                <a16:creationId xmlns:a16="http://schemas.microsoft.com/office/drawing/2014/main" id="{87BAE014-1CA8-D715-6BE0-682A9CE6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497"/>
            <a:ext cx="6330202" cy="474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1B6AC27-291C-9C7E-1FA6-05E77C56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9828"/>
            <a:ext cx="5639874" cy="41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">
            <a:extLst>
              <a:ext uri="{FF2B5EF4-FFF2-40B4-BE49-F238E27FC236}">
                <a16:creationId xmlns:a16="http://schemas.microsoft.com/office/drawing/2014/main" id="{685472EA-3AAC-E669-CB20-5D14D656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72" y="3092898"/>
            <a:ext cx="6873325" cy="429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gure 5. Study notes on the whiteboard wall: “Science is art.”">
            <a:extLst>
              <a:ext uri="{FF2B5EF4-FFF2-40B4-BE49-F238E27FC236}">
                <a16:creationId xmlns:a16="http://schemas.microsoft.com/office/drawing/2014/main" id="{97DFC48D-D652-87B4-DFCD-85237E15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23" y="-86499"/>
            <a:ext cx="7436425" cy="42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534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3E274-DC57-7DBF-82E8-8FB0AD817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99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56C70-56C5-7243-43ED-0A064A28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5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D58DD-1778-325B-0E04-4B7CDD0B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"/>
            <a:ext cx="9144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12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D05E1-524E-3EEA-2055-B1857F4E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57658-2539-2E35-E7E0-2D3A731B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6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9DA291-34AB-8157-12E6-ACB62961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61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6CB7E-FE4F-5C6D-075D-7EDBA01F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5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BFC7C-E777-1DEF-4E24-0521559D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12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C19F1-F512-D389-969F-9E8EC5F5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54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122D1-367C-808D-8D35-66BDFF1D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0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9302A-5C45-0AD5-7E45-1493A348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86" y="0"/>
            <a:ext cx="5598828" cy="72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45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340104-C895-46F9-0F69-2D597D7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5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ACDE2-2315-33CE-B104-561F8851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9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C8D38-DDF0-446C-9539-A6D54954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5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00880-0BFC-515D-1DB4-7758E07F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01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FF29B-A319-C9FB-44A4-71E5C7A82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4"/>
          <a:stretch/>
        </p:blipFill>
        <p:spPr>
          <a:xfrm>
            <a:off x="40545" y="1797909"/>
            <a:ext cx="12110910" cy="32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0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C4584-5FD6-6F70-47CD-F3C7E02A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11953"/>
            <a:ext cx="7581900" cy="260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BFF0C-8BD4-215A-2DAA-AEC23586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3098802"/>
            <a:ext cx="7518400" cy="157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64DDB-6057-A305-DEBE-6EFB9751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900655"/>
            <a:ext cx="7543800" cy="128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F95594-DBA7-490C-F7EA-1DC281C9B720}"/>
              </a:ext>
            </a:extLst>
          </p:cNvPr>
          <p:cNvSpPr txBox="1"/>
          <p:nvPr/>
        </p:nvSpPr>
        <p:spPr>
          <a:xfrm>
            <a:off x="7117492" y="6245140"/>
            <a:ext cx="270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Dr. Chris Brown</a:t>
            </a:r>
          </a:p>
        </p:txBody>
      </p:sp>
    </p:spTree>
    <p:extLst>
      <p:ext uri="{BB962C8B-B14F-4D97-AF65-F5344CB8AC3E}">
        <p14:creationId xmlns:p14="http://schemas.microsoft.com/office/powerpoint/2010/main" val="2160152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175E1-F97A-0ED3-B7FD-CD78D0D8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29"/>
            <a:ext cx="12220842" cy="65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85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ictorinox Swiss Army Knife Swiss Champ – Luggage Pros">
            <a:extLst>
              <a:ext uri="{FF2B5EF4-FFF2-40B4-BE49-F238E27FC236}">
                <a16:creationId xmlns:a16="http://schemas.microsoft.com/office/drawing/2014/main" id="{448D99CE-BE49-960D-0B04-8D9AC00A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3" y="-35783"/>
            <a:ext cx="7878610" cy="689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B9BFFC-1A3F-D15A-B0C8-20FEC656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Extensions of GLMs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0B43F-3339-32AA-97D6-293F4A5FA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Generalized estimating equations</a:t>
            </a:r>
          </a:p>
          <a:p>
            <a:r>
              <a:rPr lang="en-US" dirty="0">
                <a:latin typeface="Helvetica" pitchFamily="2" charset="0"/>
              </a:rPr>
              <a:t>Generalized linear mixed models</a:t>
            </a:r>
          </a:p>
          <a:p>
            <a:r>
              <a:rPr lang="en-US" dirty="0">
                <a:latin typeface="Helvetica" pitchFamily="2" charset="0"/>
              </a:rPr>
              <a:t>Generalized additive models</a:t>
            </a:r>
          </a:p>
          <a:p>
            <a:r>
              <a:rPr lang="en-US" dirty="0">
                <a:latin typeface="Helvetica" pitchFamily="2" charset="0"/>
              </a:rPr>
              <a:t>Non-parametric regression models</a:t>
            </a:r>
          </a:p>
          <a:p>
            <a:r>
              <a:rPr lang="en-US" dirty="0">
                <a:latin typeface="Helvetica" pitchFamily="2" charset="0"/>
              </a:rPr>
              <a:t>Bayesian generalized linear models</a:t>
            </a:r>
          </a:p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125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3A37-1AD2-FB52-4F25-444D03BE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Resources for GLMs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E0AA59-1C6A-70A0-FB64-51F5018285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511736"/>
            <a:ext cx="6019800" cy="45148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28CC0-2C2F-780B-321B-67F32A90F9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" pitchFamily="2" charset="0"/>
              </a:rPr>
              <a:t>CSU Courses: </a:t>
            </a:r>
          </a:p>
          <a:p>
            <a:pPr lvl="1"/>
            <a:r>
              <a:rPr lang="en-US" dirty="0">
                <a:latin typeface="Helvetica" pitchFamily="2" charset="0"/>
              </a:rPr>
              <a:t>STAR 513: Regression Models for Researchers</a:t>
            </a:r>
          </a:p>
          <a:p>
            <a:pPr lvl="1"/>
            <a:r>
              <a:rPr lang="en-US" dirty="0">
                <a:latin typeface="Helvetica" pitchFamily="2" charset="0"/>
              </a:rPr>
              <a:t>STAR 531: Generalized Regression Models for Researchers</a:t>
            </a:r>
          </a:p>
          <a:p>
            <a:r>
              <a:rPr lang="en-US" dirty="0">
                <a:latin typeface="Helvetica" pitchFamily="2" charset="0"/>
              </a:rPr>
              <a:t>Online text book: </a:t>
            </a:r>
            <a:r>
              <a:rPr lang="en-US" i="1" dirty="0">
                <a:solidFill>
                  <a:srgbClr val="333333"/>
                </a:solidFill>
                <a:effectLst/>
                <a:latin typeface="Helvetica" pitchFamily="2" charset="0"/>
              </a:rPr>
              <a:t>A Practical Extension of Introductory Statistics in Psychology using 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  <a:hlinkClick r:id="rId3"/>
              </a:rPr>
              <a:t>https://rpsystats.com/</a:t>
            </a:r>
            <a:r>
              <a:rPr lang="en-US" dirty="0">
                <a:latin typeface="Helvetica" pitchFamily="2" charset="0"/>
              </a:rPr>
              <a:t> </a:t>
            </a:r>
          </a:p>
          <a:p>
            <a:r>
              <a:rPr lang="en-US" dirty="0">
                <a:latin typeface="Helvetica" pitchFamily="2" charset="0"/>
              </a:rPr>
              <a:t>Extensive resources through online tutorials, books, and courses</a:t>
            </a:r>
          </a:p>
        </p:txBody>
      </p:sp>
    </p:spTree>
    <p:extLst>
      <p:ext uri="{BB962C8B-B14F-4D97-AF65-F5344CB8AC3E}">
        <p14:creationId xmlns:p14="http://schemas.microsoft.com/office/powerpoint/2010/main" val="1154517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4530-C6FD-4729-81BE-EF841191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distribution of tuberculosis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AEADA-0741-2AF6-1A40-D731CF2C1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00" y="1825625"/>
            <a:ext cx="788680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7DDFA-B257-0A3A-A40A-E8221963BE17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Barry and Cheung, 2009. </a:t>
            </a:r>
            <a:r>
              <a:rPr lang="en-US" i="1" dirty="0"/>
              <a:t>Scientific American.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72A9-68D8-6E39-E1FC-91B6D90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05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4530-C6FD-4729-81BE-EF841191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distribution of drug-resistant TB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7DDFA-B257-0A3A-A40A-E8221963BE17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Barry and Cheung, 2009. </a:t>
            </a:r>
            <a:r>
              <a:rPr lang="en-US" i="1" dirty="0"/>
              <a:t>Scientific American.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688C6B-10E3-6E02-187B-005F346E2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182" y="1825625"/>
            <a:ext cx="7191636" cy="4351338"/>
          </a:xfrm>
        </p:spPr>
      </p:pic>
    </p:spTree>
    <p:extLst>
      <p:ext uri="{BB962C8B-B14F-4D97-AF65-F5344CB8AC3E}">
        <p14:creationId xmlns:p14="http://schemas.microsoft.com/office/powerpoint/2010/main" val="3889328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4530-C6FD-4729-81BE-EF841191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vaccine: BCG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CD7129-E38B-A6BA-624C-8B9E22482F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5379" y="1825625"/>
            <a:ext cx="3227242" cy="43513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7EEA23-782A-0171-6CAA-5F21D6F293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0972" y="1825625"/>
            <a:ext cx="340405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7DDFA-B257-0A3A-A40A-E8221963BE17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Wellcome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143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4530-C6FD-4729-81BE-EF841191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vaccine: BCG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B7C354B-353D-F8B1-F3C9-F3DF9EF11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220" y="1543625"/>
            <a:ext cx="8671560" cy="47324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7DDFA-B257-0A3A-A40A-E8221963BE17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Setiabudiawan</a:t>
            </a:r>
            <a:r>
              <a:rPr lang="en-US" dirty="0"/>
              <a:t>, 2022. </a:t>
            </a:r>
            <a:r>
              <a:rPr lang="en-US" i="1" dirty="0"/>
              <a:t>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7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1B736-702F-9451-CDFD-38A2CC04F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958" y="218461"/>
            <a:ext cx="9402263" cy="6206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A25B5-4528-0DA9-2D9F-54F9C905C62A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Ramakrishnan, 2012. </a:t>
            </a:r>
            <a:r>
              <a:rPr lang="en-US" i="1" dirty="0"/>
              <a:t>Nature Reviews Immunology.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78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E3159-2427-318F-219B-8A8B9EFAA4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74057" y="212844"/>
            <a:ext cx="10043885" cy="6432311"/>
          </a:xfrm>
        </p:spPr>
      </p:pic>
    </p:spTree>
    <p:extLst>
      <p:ext uri="{BB962C8B-B14F-4D97-AF65-F5344CB8AC3E}">
        <p14:creationId xmlns:p14="http://schemas.microsoft.com/office/powerpoint/2010/main" val="1378227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F6556-AFD7-280F-F8FF-92F8E489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0" y="1471613"/>
            <a:ext cx="11904160" cy="3386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8ED351-5DB4-10B8-0B78-177CBC6E60B1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Cooper et al., 2024. </a:t>
            </a:r>
            <a:r>
              <a:rPr lang="en-US" i="1" dirty="0"/>
              <a:t>Frontiers in Immunology.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2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18F74-C233-050E-FBA4-7F256379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3" y="142875"/>
            <a:ext cx="11809833" cy="6000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662885-6987-D738-52DE-2E6EC1F34D3F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Cooper et al., 2024. </a:t>
            </a:r>
            <a:r>
              <a:rPr lang="en-US" i="1" dirty="0"/>
              <a:t>Frontiers in Immunology.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99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0E933-0E68-5828-52AD-1197F4CC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0"/>
            <a:ext cx="11129963" cy="6257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C7124-E7F0-F0AD-BE64-ACBCAB01CDAB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Cooper et al., 2024. </a:t>
            </a:r>
            <a:r>
              <a:rPr lang="en-US" i="1" dirty="0"/>
              <a:t>Frontiers in Immunology.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0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2521A-1BFC-A0FE-DF3D-A3A13C6B4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09" y="0"/>
            <a:ext cx="6904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E22BAA-779C-43EB-21FC-B33B2E0A8A0D}"/>
              </a:ext>
            </a:extLst>
          </p:cNvPr>
          <p:cNvSpPr txBox="1"/>
          <p:nvPr/>
        </p:nvSpPr>
        <p:spPr>
          <a:xfrm>
            <a:off x="214313" y="6017180"/>
            <a:ext cx="415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Cooper et al., 2024. </a:t>
            </a:r>
            <a:r>
              <a:rPr lang="en-US" i="1" dirty="0"/>
              <a:t>Frontiers in Immunology.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28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43AF5-F30A-AE6B-54F2-B7AC49162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162"/>
            <a:ext cx="7772400" cy="6286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E0AB21-BDFA-9E4E-0A06-4EFC89C759AE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Cooper et al., 2024. </a:t>
            </a:r>
            <a:r>
              <a:rPr lang="en-US" i="1" dirty="0"/>
              <a:t>Frontiers in Immunology.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0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3C151-3265-F98C-FEB2-310CACBF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51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2DC91-8692-6200-7A01-E4081482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3" y="790574"/>
            <a:ext cx="11554772" cy="4710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977396-F053-E9F3-9171-CB788CBF13F0}"/>
              </a:ext>
            </a:extLst>
          </p:cNvPr>
          <p:cNvSpPr txBox="1"/>
          <p:nvPr/>
        </p:nvSpPr>
        <p:spPr>
          <a:xfrm>
            <a:off x="999744" y="6425184"/>
            <a:ext cx="799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Cooper et al., 2024. </a:t>
            </a:r>
            <a:r>
              <a:rPr lang="en-US" i="1" dirty="0"/>
              <a:t>Frontiers in Immunology.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3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403AA-5C97-9F47-8EB5-CC9E1E44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C194-5913-5A57-3DB6-9EF125AF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365125"/>
            <a:ext cx="5657850" cy="2220913"/>
          </a:xfrm>
        </p:spPr>
        <p:txBody>
          <a:bodyPr>
            <a:normAutofit/>
          </a:bodyPr>
          <a:lstStyle/>
          <a:p>
            <a:r>
              <a:rPr lang="en-US" dirty="0"/>
              <a:t>Homogenizing samples to count colony-forming units (CFUs)</a:t>
            </a:r>
          </a:p>
        </p:txBody>
      </p:sp>
      <p:pic>
        <p:nvPicPr>
          <p:cNvPr id="1026" name="Picture 2" descr="Homogenization of lungs and spleens for CFU assay (A-C) Collect the spleen into a tube (A), weigh it, add 500 mL PBS-Tween and begin homogenizing with a sterile pestle (B) until you obtain a uniform homogenate (C). (D-F) Collect the lungs into a GentleMacs M tube with 2 mL PBS-Tween (D), homogenize with the GentleMacs dissociator (E) to obtain a uniform homogenate (F).">
            <a:extLst>
              <a:ext uri="{FF2B5EF4-FFF2-40B4-BE49-F238E27FC236}">
                <a16:creationId xmlns:a16="http://schemas.microsoft.com/office/drawing/2014/main" id="{D4F13363-3645-1803-D708-30E37F30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7" y="0"/>
            <a:ext cx="6240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36D28-4D70-9F56-85F4-E617B83205D0}"/>
              </a:ext>
            </a:extLst>
          </p:cNvPr>
          <p:cNvSpPr txBox="1"/>
          <p:nvPr/>
        </p:nvSpPr>
        <p:spPr>
          <a:xfrm>
            <a:off x="114300" y="6243638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Liang et al., 2022. </a:t>
            </a:r>
            <a:r>
              <a:rPr lang="en-US" i="1" dirty="0"/>
              <a:t>STAR Protocols.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8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FA54E3D-4684-AE65-6440-F35DFB4D6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03400"/>
            <a:ext cx="101600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88224F-A589-4CD7-5779-BE7A24AF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Plating samples to count CFUs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3CE8B-4291-56AF-94DC-A36EDF98971B}"/>
              </a:ext>
            </a:extLst>
          </p:cNvPr>
          <p:cNvSpPr txBox="1"/>
          <p:nvPr/>
        </p:nvSpPr>
        <p:spPr>
          <a:xfrm>
            <a:off x="114300" y="6243638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Quentin </a:t>
            </a:r>
            <a:r>
              <a:rPr lang="en-US" dirty="0" err="1"/>
              <a:t>Geissmann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1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252</Words>
  <Application>Microsoft Macintosh PowerPoint</Application>
  <PresentationFormat>Widescreen</PresentationFormat>
  <Paragraphs>36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Helvetica</vt:lpstr>
      <vt:lpstr>Office Theme</vt:lpstr>
      <vt:lpstr>An Introduction to Generalized Linear Models for MIP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Homogenizing samples to count colony-forming units (CFUs)</vt:lpstr>
      <vt:lpstr>Plating samples to count CFUs</vt:lpstr>
      <vt:lpstr>Counting CFUs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Extensions of GLMs</vt:lpstr>
      <vt:lpstr>Resources for GLMs</vt:lpstr>
      <vt:lpstr>Worldwide distribution of tuberculosis</vt:lpstr>
      <vt:lpstr>Worldwide distribution of drug-resistant TB</vt:lpstr>
      <vt:lpstr>Current vaccine: BCG</vt:lpstr>
      <vt:lpstr>Current vaccine: BCG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Anderson,Brooke</dc:creator>
  <cp:lastModifiedBy>Anderson,Brooke</cp:lastModifiedBy>
  <cp:revision>33</cp:revision>
  <cp:lastPrinted>2024-11-11T16:40:38Z</cp:lastPrinted>
  <dcterms:created xsi:type="dcterms:W3CDTF">2024-04-18T15:30:14Z</dcterms:created>
  <dcterms:modified xsi:type="dcterms:W3CDTF">2024-11-12T14:42:04Z</dcterms:modified>
</cp:coreProperties>
</file>